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5"/>
  </p:notesMasterIdLst>
  <p:sldIdLst>
    <p:sldId id="25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07D85DD4-D1CE-4742-A40A-B20BDE10C6AB}">
          <p14:sldIdLst>
            <p14:sldId id="256"/>
            <p14:sldId id="257"/>
          </p14:sldIdLst>
        </p14:section>
        <p14:section name="Теоретическая часть" id="{73E730B1-FE65-41BD-9896-50000E301110}">
          <p14:sldIdLst>
            <p14:sldId id="260"/>
            <p14:sldId id="258"/>
            <p14:sldId id="259"/>
            <p14:sldId id="261"/>
          </p14:sldIdLst>
        </p14:section>
        <p14:section name="Практическая часть" id="{3E3EA5D3-F114-4D37-AA5A-40AF0367FDC9}">
          <p14:sldIdLst>
            <p14:sldId id="262"/>
            <p14:sldId id="263"/>
            <p14:sldId id="264"/>
            <p14:sldId id="265"/>
          </p14:sldIdLst>
        </p14:section>
        <p14:section name="Закончил" id="{DF4A5EDE-61E2-4F29-932F-F2CF778232B3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5C3E2-10B9-435F-9214-67AF4943B462}" type="datetimeFigureOut">
              <a:rPr lang="ru-RU" smtClean="0"/>
              <a:t>15.01.2026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A1A38-A5A8-4BA4-934A-8A3F3943FA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332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Позвольте представить вашему вниманию мой индивидуальный проект — Расширенный калькулятор, созданный специально для учеников средних школ и студентов вузов.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4690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Веб-сайт для распространения приложения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Параллельно с разработкой самого калькулятора я создал специализированный сайт для его распространения. Поскольку основной язык проекта — Python, естественным выбором стал мощный фреймворк Django, позволяющий создать надежный и производительный ресурс.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включает: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Каталог версий приложения с удобным механизмом скачивания;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Информационные страницы с описанием функционала калькулятора;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Новостной раздел с информацией о новых релизах и исправленных ошибках;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Интеграцию сервиса аналитики Яндекс Метрика для отслеживания популярности ресурса.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888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Завершая свой доклад, хочу подчеркнуть, что результатом проведённой работы стал универсальный калькулятор, который активно применяется мной самим и другими людьми . За время разработки я приобрёл важные навыки в области программирования, дизайна интерфейсов и веб-технологий.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23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 данного проекта обусловлена отсутствием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рынке единого инструмента, сочетающего в себе весь необходимый функционал для учебных целей. Современные калькуляторы обычно специализируются лишь на отдельных направлениях: одни предназначены исключительно для алгебры, другие ориентированы на статистические расчёты. Однако комплексного решения, которое объединило бы все эти функции, пока не существовало. Моя цель заключалась в разработке универсального калькулятора, который смог бы стать незаменимым помощником в учёбе.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52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Прежде, чем приступить непосредственно к созданию калькулятора, я провёл тщательное изучение текущих предложений на рынке.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15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Основными объектами исследования стали два широко используемых продукта: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Стандартный калькулятор операционной системы Windows: Этот калькулятор обладает рядом полезных функций, таких как наличие истории вычислений, построение графиков и работа с различными системами счисления. Вместе с тем, существенным недостатком является отсутствие удобной справочной документации по доступным функциям.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Онлайн-калькулятор Desmos: Данный продукт выделяется своей способностью решать уравнения, поддерживать выполнение нескольких операций в одной строке и рассчитывать средние значения. Однако важным минусом является отсутствие обратной тригонометрии, что существенно снижает удобство его использования в образовательных целях.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Проведённое сравнение показало, что школьникам и студентам крайне важны следующие функции: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построения графиков функций;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уравнений различной степени сложности;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Проведение статистических расчётов;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Вычисления тригонометрических величин;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различными системами счисления.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Именно эти направления легли в основу моего будущего калькулятора.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559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 технологий и инструментов разработки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Следующим этапом была подборка оптимальных инструментов для реализации задуманного функционала. Рассматривались разные языки программирования, каждый из которых имел свои преимущества и недостатки: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C++: Высокая производительность и кроссплатформенность, однако сложность освоения и необходимость вручную управлять памятью.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Java: Платформенная независимость и высокая производительность сочетаются с громоздким синтаксисом и большим объемом необходимого кода.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Kotlin: Чистый и безопасный синтаксис, однако низкая скорость компиляции и малое количество готовых библиотек.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Python: Простота и ясность синтаксиса, широкие возможности благодаря наличию большого количества библиотек, быстрая установка зависимостей с помощью менеджера пакетов PIP.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Эти факторы сделали Python оптимальным выбором для моего проекта.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25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организации графического интерфейса первоначально использовался Tkinter, однако впоследствии я перешёл на библиотеку PyQt6, которая отличается большей гибкостью, современным дизайном и улучшенной производительностью. Логика вычислений построена на библиотеке Sympy, позволяющей безопасно и эффективно производить сложные математические операции.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418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Проект прошёл несколько последовательных этапов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88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Этап 1: Создание интерфейса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Интерфейс приложения разрабатывался поэтапно. Первоначальная версия была выполнена на Tkinter, однако вскоре стало понятно, что для расширения функционала и улучшения внешнего вида целесообразней перейти на PyQt6. Новый интерфейс позволил организовать удобное разделение функциональных блоков с помощью вкладок, обеспечивая интуитивно понятный доступ ко всем инструментам калькулятора.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Этап 2: Реализация вычислительных алгоритмов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Одним из важнейших аспектов безопасности стало исключение стандартного механизма вычислений eval(), который потенциально мог привести к запуску вредоносного кода. Вместо этого я применял метод evalf() из библиотеки Sympy, гарантирующий безопасность и стабильность вычислений.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итоге был реализован следующий функционал: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уравнений: Включая системы уравнений с несколькими переменными.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Статистические расчёты: Среднее арифметическое, максимальное и минимальное значения.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Тригонометрия: Автоматизированный перевод углов из градусов в радианы и обратно.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Операции с системами счисления: от двоичной до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тридцатишестиричной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включая сложение, вычитание, умножение и деление.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19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и результаты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— важнейший этап любого проекта. Оно позволяет убедиться в работоспособности программы и своевременно устранить возможные проблемы. Я проверил калькулятор на предмет устойчивости к различным вводам, скорости реакции и точности вычислений. Проверялись также особые случаи и граничные условия.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Таким образом, программа показала свою готовность к использованию в реальных условиях </a:t>
            </a:r>
            <a:b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«Показ видео с тестированием»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39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ED29E2E-59ED-4E9A-BC45-877F776DA0F3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EA67E90-4FED-4FF5-BCBF-08CF96695A6D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A64EC45-28A5-4DD9-9DC3-2A841C7F288A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2329F3-7CCC-4DA5-9175-43DEE4C14C88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8BBBEC43-8295-441A-8B21-CCF0692A5A71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en-US" sz="24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4D78464-6FB7-43CD-A96F-4091AEA923BA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800" b="0" u="none" strike="noStrike" cap="all">
                <a:solidFill>
                  <a:schemeClr val="lt1"/>
                </a:solidFill>
                <a:uFillTx/>
                <a:latin typeface="Tw Cen MT"/>
              </a:rPr>
              <a:t>Образец заголовка</a:t>
            </a:r>
            <a:endParaRPr lang="en-US" sz="4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dt" idx="1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ru-RU" sz="1050" b="0" u="none" strike="noStrike" dirty="0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&lt;дата/время&gt;</a:t>
            </a:r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2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 dirty="0">
                <a:solidFill>
                  <a:srgbClr val="FFFFFF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990F6C0-572D-4AF8-87CE-448CF2EB0006}" type="slidenum">
              <a: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‹#›</a:t>
            </a:fld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chemeClr val="lt1"/>
                </a:solidFill>
                <a:uFillTx/>
                <a:latin typeface="Tw Cen M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lt1"/>
                </a:solidFill>
                <a:uFillTx/>
                <a:latin typeface="Tw Cen MT"/>
              </a:rPr>
              <a:t>Второй уровень структуры</a:t>
            </a: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u="none" strike="noStrike">
                <a:solidFill>
                  <a:schemeClr val="lt1"/>
                </a:solidFill>
                <a:uFillTx/>
                <a:latin typeface="Tw Cen MT"/>
              </a:rPr>
              <a:t>Третий уровень структуры</a:t>
            </a: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u="none" strike="noStrike">
                <a:solidFill>
                  <a:schemeClr val="lt1"/>
                </a:solidFill>
                <a:uFillTx/>
                <a:latin typeface="Tw Cen MT"/>
              </a:rPr>
              <a:t>Четвёртый уровень структуры</a:t>
            </a: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Пятый уровень структуры</a:t>
            </a: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Шестой уровень структуры</a:t>
            </a: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Седьмой уровень структуры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7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2" descr="\\DROBO-FS\QuickDrops\JB\PPTX NG\Droplets\LightingOverlay.png"/>
          <p:cNvPicPr/>
          <p:nvPr/>
        </p:nvPicPr>
        <p:blipFill>
          <a:blip r:embed="rId8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90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91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92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3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4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5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6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7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8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9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0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1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2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3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4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5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6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7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8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9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0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1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2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3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4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5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6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7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8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19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20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1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2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3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4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5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6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7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8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9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600" b="0" u="none" strike="noStrike" cap="all">
                <a:solidFill>
                  <a:schemeClr val="lt1"/>
                </a:solidFill>
                <a:uFillTx/>
                <a:latin typeface="Tw Cen MT"/>
              </a:rPr>
              <a:t>Образец заголовка</a:t>
            </a:r>
            <a:endParaRPr lang="en-US" sz="36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>
                <a:solidFill>
                  <a:schemeClr val="lt1"/>
                </a:solidFill>
                <a:uFillTx/>
                <a:latin typeface="Tw Cen MT"/>
              </a:rPr>
              <a:t>Образец текста</a:t>
            </a:r>
            <a:endParaRPr lang="en-US" sz="24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000" b="0" u="none" strike="noStrike">
                <a:solidFill>
                  <a:schemeClr val="lt1"/>
                </a:solidFill>
                <a:uFillTx/>
                <a:latin typeface="Tw Cen MT"/>
              </a:rPr>
              <a:t>Второй уровень</a:t>
            </a:r>
            <a:endParaRPr lang="en-US" sz="20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800" b="0" u="none" strike="noStrike">
                <a:solidFill>
                  <a:schemeClr val="lt1"/>
                </a:solidFill>
                <a:uFillTx/>
                <a:latin typeface="Tw Cen MT"/>
              </a:rPr>
              <a:t>Третий уровень</a:t>
            </a: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600" b="0" u="none" strike="noStrike">
                <a:solidFill>
                  <a:schemeClr val="lt1"/>
                </a:solidFill>
                <a:uFillTx/>
                <a:latin typeface="Tw Cen MT"/>
              </a:rPr>
              <a:t>Четвертый уровень</a:t>
            </a:r>
            <a:endParaRPr lang="en-US" sz="16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600" b="0" u="none" strike="noStrike">
                <a:solidFill>
                  <a:schemeClr val="lt1"/>
                </a:solidFill>
                <a:uFillTx/>
                <a:latin typeface="Tw Cen MT"/>
              </a:rPr>
              <a:t>Пятый уровень</a:t>
            </a:r>
            <a:endParaRPr lang="en-US" sz="16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dt" idx="28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ru-RU" sz="1050" b="0" u="none" strike="noStrike" dirty="0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&lt;дата/время&gt;</a:t>
            </a:r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 dirty="0">
                <a:solidFill>
                  <a:srgbClr val="FFFFFF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34" name="PlaceHolder 5"/>
          <p:cNvSpPr>
            <a:spLocks noGrp="1"/>
          </p:cNvSpPr>
          <p:nvPr>
            <p:ph type="sldNum" idx="30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8ACA5DC-5BCD-402F-BF50-DD5E83E18AA3}" type="slidenum">
              <a: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‹#›</a:t>
            </a:fld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800" b="0" u="none" strike="noStrike" cap="all" dirty="0">
                <a:solidFill>
                  <a:schemeClr val="lt1"/>
                </a:solidFill>
                <a:uFillTx/>
                <a:latin typeface="Tw Cen MT"/>
              </a:rPr>
              <a:t>Проект Расширенный калькулятор</a:t>
            </a:r>
            <a:endParaRPr lang="en-US" sz="48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869" name="PlaceHolder 2"/>
          <p:cNvSpPr>
            <a:spLocks noGrp="1"/>
          </p:cNvSpPr>
          <p:nvPr>
            <p:ph type="subTitle"/>
          </p:nvPr>
        </p:nvSpPr>
        <p:spPr>
          <a:xfrm>
            <a:off x="1876320" y="360216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cap="all" dirty="0">
                <a:solidFill>
                  <a:schemeClr val="lt2"/>
                </a:solidFill>
                <a:uFillTx/>
                <a:latin typeface="Tw Cen MT"/>
              </a:rPr>
              <a:t>Государственное Бюджетное Общеобразовательное Учреждение Школа №1502 «Энергия»</a:t>
            </a:r>
            <a:endParaRPr lang="ru-RU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0" name="TextBox 3"/>
          <p:cNvSpPr/>
          <p:nvPr/>
        </p:nvSpPr>
        <p:spPr>
          <a:xfrm>
            <a:off x="7666200" y="5257800"/>
            <a:ext cx="498888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Выполнил ученик 8 «Н» класса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Лопатин Антон Юрьевич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Руководитель проекта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Шаров Иван Юрьевич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Педагог дополнительного образования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F8E50-909C-4550-A2FE-A977B2E3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D1EECC-D6FA-4067-99C4-6E3CC6E5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0" y="2896148"/>
            <a:ext cx="7437195" cy="3963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E4628B-84D1-4DFF-B33D-9B1DCE282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853" y="0"/>
            <a:ext cx="6816147" cy="2898000"/>
          </a:xfrm>
          <a:prstGeom prst="rect">
            <a:avLst/>
          </a:prstGeom>
        </p:spPr>
      </p:pic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160235D2-3418-4491-9CDC-BEE674D2EB3D}"/>
              </a:ext>
            </a:extLst>
          </p:cNvPr>
          <p:cNvSpPr/>
          <p:nvPr/>
        </p:nvSpPr>
        <p:spPr>
          <a:xfrm>
            <a:off x="2758440" y="1695482"/>
            <a:ext cx="2392680" cy="1019638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Интерфейс Приложения</a:t>
            </a: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80D2B3FD-5210-474B-8579-B5D50BF598DC}"/>
              </a:ext>
            </a:extLst>
          </p:cNvPr>
          <p:cNvSpPr/>
          <p:nvPr/>
        </p:nvSpPr>
        <p:spPr>
          <a:xfrm>
            <a:off x="8671560" y="3122220"/>
            <a:ext cx="2375760" cy="1144980"/>
          </a:xfrm>
          <a:prstGeom prst="wedgeEllipseCallout">
            <a:avLst>
              <a:gd name="adj1" fmla="val -38576"/>
              <a:gd name="adj2" fmla="val -709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Логирование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20668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74D2A-A888-4930-95D7-F8805A60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65EE2-3ED6-49A1-824F-DC51A1D38C4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141560" y="2209300"/>
            <a:ext cx="9905760" cy="3429499"/>
          </a:xfrm>
        </p:spPr>
        <p:txBody>
          <a:bodyPr/>
          <a:lstStyle/>
          <a:p>
            <a:pPr indent="450215" algn="just">
              <a:lnSpc>
                <a:spcPct val="125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Наше приложения было разработано и успешно распространено. Во время работы было много сложных моментов и очень интересных.</a:t>
            </a:r>
            <a:b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 будущем планируется: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Сделать </a:t>
            </a:r>
            <a:r>
              <a:rPr lang="en-US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android </a:t>
            </a: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версию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Расширить функционал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Оптимизировать сайт</a:t>
            </a:r>
          </a:p>
          <a:p>
            <a:pPr marL="34290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Сделать платную версию</a:t>
            </a:r>
          </a:p>
          <a:p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4245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24016F-3368-4521-AA7E-A6681B69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8280"/>
            <a:ext cx="12191999" cy="1478160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22489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600" b="0" u="none" strike="noStrike" cap="all" dirty="0">
                <a:solidFill>
                  <a:schemeClr val="lt1"/>
                </a:solidFill>
                <a:uFillTx/>
                <a:latin typeface="Tw Cen MT"/>
              </a:rPr>
              <a:t>Введение</a:t>
            </a:r>
            <a:endParaRPr lang="en-US" sz="36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Актуальность проекта: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В наше время существует множество калькуляторов. Но совместного калькулятора нет.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Цель работы: Разработать и распространить калькулятор с нужным функционалом для школьников/студентов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 Задачи: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Times New Roman"/>
              </a:rPr>
              <a:t>Анализ и подготовка материалов, Подготовка среды разработки­, Разработка приложения, Написать сайт для распространения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255346-E450-41D4-8C79-9B14F046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и подготовка к разработке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002514A-10BD-4B31-BA51-951FAA3A0EA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41560" y="2096640"/>
            <a:ext cx="9905760" cy="1478160"/>
          </a:xfrm>
        </p:spPr>
        <p:txBody>
          <a:bodyPr/>
          <a:lstStyle/>
          <a:p>
            <a:r>
              <a:rPr lang="ru-RU" dirty="0"/>
              <a:t>Определение необходимого функционала, Подготовка среды программирования.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100727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чко с текстом: овальное 1">
            <a:extLst>
              <a:ext uri="{FF2B5EF4-FFF2-40B4-BE49-F238E27FC236}">
                <a16:creationId xmlns:a16="http://schemas.microsoft.com/office/drawing/2014/main" id="{FAECB705-676C-4E60-816C-4594E0F26F29}"/>
              </a:ext>
            </a:extLst>
          </p:cNvPr>
          <p:cNvSpPr/>
          <p:nvPr/>
        </p:nvSpPr>
        <p:spPr>
          <a:xfrm>
            <a:off x="0" y="1264920"/>
            <a:ext cx="4511039" cy="3062640"/>
          </a:xfrm>
          <a:prstGeom prst="wedgeEllipseCallout">
            <a:avLst>
              <a:gd name="adj1" fmla="val -37516"/>
              <a:gd name="adj2" fmla="val 545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Desmos: 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Данный продукт выделяется</a:t>
            </a:r>
            <a:r>
              <a:rPr lang="en-US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большим функционалом, есть возможность рассчитывать средние значения. Минусом является отсутствие решения уравнений.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2417697" y="0"/>
            <a:ext cx="917280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914400" indent="-228600">
              <a:buNone/>
            </a:pPr>
            <a:r>
              <a:rPr lang="ru-RU" sz="3600" b="0" u="none" strike="noStrike" dirty="0">
                <a:solidFill>
                  <a:schemeClr val="lt1"/>
                </a:solidFill>
                <a:uFillTx/>
                <a:ea typeface="Times New Roman"/>
              </a:rPr>
              <a:t>Анали</a:t>
            </a:r>
            <a:r>
              <a:rPr lang="ru-RU" sz="3600" dirty="0">
                <a:solidFill>
                  <a:schemeClr val="lt1"/>
                </a:solidFill>
                <a:ea typeface="Times New Roman"/>
              </a:rPr>
              <a:t>з и подготовка материалов</a:t>
            </a:r>
            <a:r>
              <a:rPr lang="en-US" sz="3600" dirty="0">
                <a:solidFill>
                  <a:schemeClr val="lt1"/>
                </a:solidFill>
                <a:ea typeface="Times New Roman"/>
              </a:rPr>
              <a:t>. </a:t>
            </a:r>
            <a:endParaRPr lang="en-US" sz="3600" b="0" u="none" strike="noStrike" dirty="0">
              <a:solidFill>
                <a:schemeClr val="lt1"/>
              </a:solidFill>
              <a:uFillTx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/>
          </p:nvPr>
        </p:nvSpPr>
        <p:spPr>
          <a:xfrm>
            <a:off x="4081687" y="1025580"/>
            <a:ext cx="8110313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Анализ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текущих калькуляторов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: Desmos и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калькулятор на 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Windows</a:t>
            </a: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</a:pP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52719A-E813-4626-AB89-D43ACF6B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386" y="2136601"/>
            <a:ext cx="2847854" cy="4722839"/>
          </a:xfrm>
          <a:prstGeom prst="rect">
            <a:avLst/>
          </a:prstGeom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6F44C66A-4FF4-44D8-B282-33502B7DD6C8}"/>
              </a:ext>
            </a:extLst>
          </p:cNvPr>
          <p:cNvSpPr/>
          <p:nvPr/>
        </p:nvSpPr>
        <p:spPr>
          <a:xfrm>
            <a:off x="3642360" y="1847037"/>
            <a:ext cx="4193025" cy="2719863"/>
          </a:xfrm>
          <a:prstGeom prst="wedgeEllipseCallout">
            <a:avLst>
              <a:gd name="adj1" fmla="val 50191"/>
              <a:gd name="adj2" fmla="val 3998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a typeface="Calibri" panose="020F0502020204030204" pitchFamily="34" charset="0"/>
              </a:rPr>
              <a:t>И</a:t>
            </a:r>
            <a:r>
              <a:rPr lang="ru-RU" sz="2000" dirty="0">
                <a:effectLst/>
                <a:ea typeface="Calibri" panose="020F0502020204030204" pitchFamily="34" charset="0"/>
              </a:rPr>
              <a:t>меет много полезных функций, таких как </a:t>
            </a:r>
            <a:r>
              <a:rPr lang="ru-RU" sz="2000" dirty="0">
                <a:ea typeface="Calibri" panose="020F0502020204030204" pitchFamily="34" charset="0"/>
              </a:rPr>
              <a:t>построение графиков</a:t>
            </a:r>
            <a:r>
              <a:rPr lang="ru-RU" sz="2000" dirty="0">
                <a:effectLst/>
                <a:ea typeface="Calibri" panose="020F0502020204030204" pitchFamily="34" charset="0"/>
              </a:rPr>
              <a:t>, работа с </a:t>
            </a:r>
            <a:r>
              <a:rPr lang="ru-RU" sz="2000" dirty="0">
                <a:ea typeface="Calibri" panose="020F0502020204030204" pitchFamily="34" charset="0"/>
              </a:rPr>
              <a:t>некоторыми системами счисления</a:t>
            </a:r>
            <a:r>
              <a:rPr lang="ru-RU" sz="2000" dirty="0">
                <a:effectLst/>
                <a:ea typeface="Calibri" panose="020F0502020204030204" pitchFamily="34" charset="0"/>
              </a:rPr>
              <a:t>. Отсутствие справочной документации: минус</a:t>
            </a:r>
            <a:r>
              <a:rPr lang="en-US" sz="2000" dirty="0">
                <a:ea typeface="Calibri" panose="020F0502020204030204" pitchFamily="34" charset="0"/>
              </a:rPr>
              <a:t>.</a:t>
            </a:r>
            <a:endParaRPr lang="ru-RU" sz="2000" dirty="0"/>
          </a:p>
        </p:txBody>
      </p:sp>
      <p:pic>
        <p:nvPicPr>
          <p:cNvPr id="876" name="Рисунок 875"/>
          <p:cNvPicPr/>
          <p:nvPr/>
        </p:nvPicPr>
        <p:blipFill>
          <a:blip r:embed="rId4"/>
          <a:stretch/>
        </p:blipFill>
        <p:spPr>
          <a:xfrm>
            <a:off x="0" y="4353238"/>
            <a:ext cx="7837200" cy="2504762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3613270-2D66-4223-BDF7-7B3399A75451}"/>
              </a:ext>
            </a:extLst>
          </p:cNvPr>
          <p:cNvSpPr/>
          <p:nvPr/>
        </p:nvSpPr>
        <p:spPr>
          <a:xfrm>
            <a:off x="1964096" y="3314400"/>
            <a:ext cx="2970270" cy="3571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207BD4F-1EA1-4DDF-B1FF-3C774186CA64}"/>
              </a:ext>
            </a:extLst>
          </p:cNvPr>
          <p:cNvSpPr/>
          <p:nvPr/>
        </p:nvSpPr>
        <p:spPr>
          <a:xfrm>
            <a:off x="0" y="2926200"/>
            <a:ext cx="2072640" cy="396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7DE3950-B8D4-4D74-A879-B6CF3908DB3C}"/>
              </a:ext>
            </a:extLst>
          </p:cNvPr>
          <p:cNvSpPr/>
          <p:nvPr/>
        </p:nvSpPr>
        <p:spPr>
          <a:xfrm>
            <a:off x="8500900" y="3314400"/>
            <a:ext cx="3600000" cy="360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2635080" y="-121679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3600" b="0" u="none" strike="noStrike" dirty="0">
                <a:solidFill>
                  <a:schemeClr val="lt1"/>
                </a:solidFill>
                <a:uFillTx/>
              </a:rPr>
              <a:t>Подготовка среды программирования.</a:t>
            </a:r>
            <a:endParaRPr lang="en-US" sz="3600" b="0" u="none" strike="noStrike" dirty="0">
              <a:solidFill>
                <a:schemeClr val="lt1"/>
              </a:solidFill>
              <a:uFillTx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C187DB-770F-47A1-8365-85D60017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5" y="3240481"/>
            <a:ext cx="196363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BE57F09-11C7-4B46-84BB-ECD074FF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365" y="3356039"/>
            <a:ext cx="3538002" cy="353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1B14D1B-1552-46CF-AE76-27D4D479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231" y="3832410"/>
            <a:ext cx="1962000" cy="22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D3BA2EFF-6410-40E2-9211-C8894056FC3B}"/>
              </a:ext>
            </a:extLst>
          </p:cNvPr>
          <p:cNvSpPr/>
          <p:nvPr/>
        </p:nvSpPr>
        <p:spPr>
          <a:xfrm>
            <a:off x="27434" y="899160"/>
            <a:ext cx="3435405" cy="1836360"/>
          </a:xfrm>
          <a:prstGeom prst="wedgeEllipseCallout">
            <a:avLst>
              <a:gd name="adj1" fmla="val -30570"/>
              <a:gd name="adj2" fmla="val 633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Java:</a:t>
            </a:r>
            <a:r>
              <a:rPr lang="ru-RU" sz="2000" dirty="0">
                <a:cs typeface="Calibri" panose="020F0502020204030204" pitchFamily="34" charset="0"/>
              </a:rPr>
              <a:t>В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ысокая производительность сочетаются с громоздким синтаксисом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2000" dirty="0"/>
          </a:p>
        </p:txBody>
      </p:sp>
      <p:sp>
        <p:nvSpPr>
          <p:cNvPr id="7" name="Облачко с текстом: овальное 6">
            <a:extLst>
              <a:ext uri="{FF2B5EF4-FFF2-40B4-BE49-F238E27FC236}">
                <a16:creationId xmlns:a16="http://schemas.microsoft.com/office/drawing/2014/main" id="{D034BDAD-09A5-493F-9E70-1F9900D1F4C9}"/>
              </a:ext>
            </a:extLst>
          </p:cNvPr>
          <p:cNvSpPr/>
          <p:nvPr/>
        </p:nvSpPr>
        <p:spPr>
          <a:xfrm>
            <a:off x="9221730" y="1056721"/>
            <a:ext cx="2970270" cy="2097600"/>
          </a:xfrm>
          <a:prstGeom prst="wedgeEllipseCallout">
            <a:avLst>
              <a:gd name="adj1" fmla="val -35712"/>
              <a:gd name="adj2" fmla="val 6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Python: </a:t>
            </a:r>
            <a:r>
              <a:rPr lang="ru-RU" sz="2000" dirty="0">
                <a:effectLst/>
                <a:ea typeface="Calibri" panose="020F0502020204030204" pitchFamily="34" charset="0"/>
              </a:rPr>
              <a:t>Простота синтаксиса, наличи</a:t>
            </a:r>
            <a:r>
              <a:rPr lang="ru-RU" sz="2000" dirty="0">
                <a:ea typeface="Calibri" panose="020F0502020204030204" pitchFamily="34" charset="0"/>
              </a:rPr>
              <a:t>е</a:t>
            </a:r>
            <a:r>
              <a:rPr lang="ru-RU" sz="2000" dirty="0">
                <a:effectLst/>
                <a:ea typeface="Calibri" panose="020F0502020204030204" pitchFamily="34" charset="0"/>
              </a:rPr>
              <a:t> большого количества библиотек</a:t>
            </a:r>
            <a:r>
              <a:rPr lang="en-US" sz="2000" dirty="0">
                <a:ea typeface="Calibri" panose="020F0502020204030204" pitchFamily="34" charset="0"/>
              </a:rPr>
              <a:t>.</a:t>
            </a:r>
            <a:endParaRPr lang="ru-RU" sz="2000" dirty="0"/>
          </a:p>
        </p:txBody>
      </p:sp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084D2401-6FC0-431A-8EE3-7E8735DC8237}"/>
              </a:ext>
            </a:extLst>
          </p:cNvPr>
          <p:cNvSpPr/>
          <p:nvPr/>
        </p:nvSpPr>
        <p:spPr>
          <a:xfrm>
            <a:off x="3462840" y="927360"/>
            <a:ext cx="2936290" cy="2125800"/>
          </a:xfrm>
          <a:prstGeom prst="wedgeEllipseCallout">
            <a:avLst>
              <a:gd name="adj1" fmla="val -41011"/>
              <a:gd name="adj2" fmla="val 646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C++: Высокая производительность. однако сложность освоения.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E8B694C7-F9FB-45EA-838D-F4CE5D423F00}"/>
              </a:ext>
            </a:extLst>
          </p:cNvPr>
          <p:cNvSpPr/>
          <p:nvPr/>
        </p:nvSpPr>
        <p:spPr>
          <a:xfrm>
            <a:off x="6399130" y="927360"/>
            <a:ext cx="2797166" cy="2268600"/>
          </a:xfrm>
          <a:prstGeom prst="wedgeEllipseCallout">
            <a:avLst>
              <a:gd name="adj1" fmla="val -43451"/>
              <a:gd name="adj2" fmla="val 638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Kotlin: Чистый синтаксис, однако малое количество готовых библиотек.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110E07E-19DC-43D0-9A11-AD23C6E84ACB}"/>
              </a:ext>
            </a:extLst>
          </p:cNvPr>
          <p:cNvSpPr/>
          <p:nvPr/>
        </p:nvSpPr>
        <p:spPr>
          <a:xfrm>
            <a:off x="4917953" y="3429000"/>
            <a:ext cx="3611880" cy="3429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Picture 10" descr="Picture background">
            <a:extLst>
              <a:ext uri="{FF2B5EF4-FFF2-40B4-BE49-F238E27FC236}">
                <a16:creationId xmlns:a16="http://schemas.microsoft.com/office/drawing/2014/main" id="{F39728C5-3AEA-4F8B-AB0B-7648F74F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9421" y="3930274"/>
            <a:ext cx="349293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6B84E-C2EB-474C-9D6B-87E42752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20" y="24120"/>
            <a:ext cx="9905760" cy="1478160"/>
          </a:xfrm>
        </p:spPr>
        <p:txBody>
          <a:bodyPr/>
          <a:lstStyle/>
          <a:p>
            <a:r>
              <a:rPr lang="ru-RU" dirty="0"/>
              <a:t>Выбор библиотек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75DCD8BF-E021-490F-BC56-13F151327279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36"/>
          <a:stretch/>
        </p:blipFill>
        <p:spPr bwMode="auto">
          <a:xfrm>
            <a:off x="0" y="3258000"/>
            <a:ext cx="3691618" cy="3600000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31000">
                <a:schemeClr val="accent2">
                  <a:lumMod val="75000"/>
                </a:schemeClr>
              </a:gs>
              <a:gs pos="72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84576499-A014-4820-9103-E319FDDD1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0" t="6773" r="22664" b="29727"/>
          <a:stretch/>
        </p:blipFill>
        <p:spPr bwMode="auto">
          <a:xfrm>
            <a:off x="3691618" y="3258000"/>
            <a:ext cx="5304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3D99719E-C27F-45ED-83DB-60D43D712A31}"/>
              </a:ext>
            </a:extLst>
          </p:cNvPr>
          <p:cNvSpPr/>
          <p:nvPr/>
        </p:nvSpPr>
        <p:spPr>
          <a:xfrm>
            <a:off x="5394960" y="1657920"/>
            <a:ext cx="360065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Sympy: </a:t>
            </a:r>
            <a:r>
              <a:rPr lang="ru-RU" sz="2000" dirty="0"/>
              <a:t>Библиотека для вычислений</a:t>
            </a: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615CA62E-6B1F-47C8-B3F4-3BD646DD9F8C}"/>
              </a:ext>
            </a:extLst>
          </p:cNvPr>
          <p:cNvSpPr/>
          <p:nvPr/>
        </p:nvSpPr>
        <p:spPr>
          <a:xfrm>
            <a:off x="0" y="1641060"/>
            <a:ext cx="360065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PyQt6: </a:t>
            </a:r>
            <a:r>
              <a:rPr lang="ru-RU" sz="2000" dirty="0"/>
              <a:t>Библиотека для графического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146627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45D0E-A5A9-4419-A72A-0941035E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F9F1A68-018A-4634-B685-8A5B79C7785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41560" y="3429000"/>
            <a:ext cx="9905760" cy="1478160"/>
          </a:xfrm>
        </p:spPr>
        <p:txBody>
          <a:bodyPr/>
          <a:lstStyle/>
          <a:p>
            <a:r>
              <a:rPr lang="ru-RU" dirty="0"/>
              <a:t>Создание приложения, его тестирование, написание сайта</a:t>
            </a:r>
          </a:p>
        </p:txBody>
      </p:sp>
    </p:spTree>
    <p:extLst>
      <p:ext uri="{BB962C8B-B14F-4D97-AF65-F5344CB8AC3E}">
        <p14:creationId xmlns:p14="http://schemas.microsoft.com/office/powerpoint/2010/main" val="24006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527" y="3276599"/>
            <a:ext cx="3238793" cy="3518749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AA64EE-C389-4279-9E81-89C6AD2F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24" y="0"/>
            <a:ext cx="9905760" cy="1478160"/>
          </a:xfrm>
        </p:spPr>
        <p:txBody>
          <a:bodyPr/>
          <a:lstStyle/>
          <a:p>
            <a:r>
              <a:rPr lang="ru-RU" dirty="0"/>
              <a:t>Создание приложения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D2E5DA8-CA4A-4386-84EA-2860124FA62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0" y="3276599"/>
            <a:ext cx="5618285" cy="3577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992" y="1026928"/>
            <a:ext cx="121070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Первоначальная версия была выполнена на Tkinter, после на PyQt6. Новый интерфейс позволил организовать удобное разделение функциональных блоков с помощью вкладок, обеспечивая интуитивно понятный доступ ко всем инструментам калькулятора.</a:t>
            </a:r>
          </a:p>
          <a:p>
            <a:endParaRPr lang="ru-RU" sz="2000" dirty="0"/>
          </a:p>
          <a:p>
            <a:r>
              <a:rPr lang="ru-RU" sz="2000" dirty="0"/>
              <a:t>Одним из важнейших аспектов безопасности стало исключение стандартного механизма вычислений eval(), который потенциально мог привести к запуску вредоносного кода. Вместо этого я применял метод evalf() из библиотеки Sympy, гарантирующий безопасность и стабильность вычислений.</a:t>
            </a:r>
          </a:p>
        </p:txBody>
      </p:sp>
    </p:spTree>
    <p:extLst>
      <p:ext uri="{BB962C8B-B14F-4D97-AF65-F5344CB8AC3E}">
        <p14:creationId xmlns:p14="http://schemas.microsoft.com/office/powerpoint/2010/main" val="178846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9547A-23FD-4A5B-91C0-30D3A22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69" y="10935"/>
            <a:ext cx="9905760" cy="1478160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178FB-A625-42D3-B054-064F67E18E11}"/>
              </a:ext>
            </a:extLst>
          </p:cNvPr>
          <p:cNvSpPr txBox="1"/>
          <p:nvPr/>
        </p:nvSpPr>
        <p:spPr>
          <a:xfrm flipH="1">
            <a:off x="1268167" y="1489095"/>
            <a:ext cx="990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— важнейший этап любого проекта. Оно позволяет убедиться в работоспособности программы и своевременно устранить возможные проблемы. Далее показана запись тестирования приложения</a:t>
            </a:r>
            <a:endParaRPr lang="ru-RU" sz="2000" dirty="0"/>
          </a:p>
        </p:txBody>
      </p:sp>
      <p:pic>
        <p:nvPicPr>
          <p:cNvPr id="4" name="bandicam 2025-08-08 16-08-29-58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C98FF86-BAC0-4634-AD75-0614ECA1DE19}"/>
              </a:ext>
            </a:extLst>
          </p:cNvPr>
          <p:cNvPicPr>
            <a:picLocks noGrp="1" noChangeAspect="1"/>
          </p:cNvPicPr>
          <p:nvPr>
            <p:ph/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071" y="979629"/>
            <a:ext cx="10379880" cy="5867436"/>
          </a:xfrm>
        </p:spPr>
      </p:pic>
    </p:spTree>
    <p:extLst>
      <p:ext uri="{BB962C8B-B14F-4D97-AF65-F5344CB8AC3E}">
        <p14:creationId xmlns:p14="http://schemas.microsoft.com/office/powerpoint/2010/main" val="3913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Контур">
  <a:themeElements>
    <a:clrScheme name="Контур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19628</TotalTime>
  <Words>1136</Words>
  <Application>Microsoft Office PowerPoint</Application>
  <PresentationFormat>Широкоэкранный</PresentationFormat>
  <Paragraphs>105</Paragraphs>
  <Slides>12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Symbol</vt:lpstr>
      <vt:lpstr>Times New Roman</vt:lpstr>
      <vt:lpstr>Tw Cen MT</vt:lpstr>
      <vt:lpstr>Wingdings</vt:lpstr>
      <vt:lpstr>Контур</vt:lpstr>
      <vt:lpstr>Контур</vt:lpstr>
      <vt:lpstr>Проект Расширенный калькулятор</vt:lpstr>
      <vt:lpstr>Введение</vt:lpstr>
      <vt:lpstr>Анализ и подготовка к разработке</vt:lpstr>
      <vt:lpstr>Анализ и подготовка материалов. </vt:lpstr>
      <vt:lpstr>Подготовка среды программирования.</vt:lpstr>
      <vt:lpstr>Выбор библиотек</vt:lpstr>
      <vt:lpstr>Практическая часть</vt:lpstr>
      <vt:lpstr>Создание приложения</vt:lpstr>
      <vt:lpstr>Тестирование</vt:lpstr>
      <vt:lpstr>Написание сайта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Расширенный калькулятор</dc:title>
  <dc:subject/>
  <dc:creator>Антон Лопатин</dc:creator>
  <dc:description/>
  <cp:lastModifiedBy>Антон Лопатин</cp:lastModifiedBy>
  <cp:revision>27</cp:revision>
  <dcterms:created xsi:type="dcterms:W3CDTF">2025-11-22T16:12:13Z</dcterms:created>
  <dcterms:modified xsi:type="dcterms:W3CDTF">2026-01-15T18:32:06Z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3</vt:i4>
  </property>
</Properties>
</file>